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419" r:id="rId3"/>
    <p:sldId id="422" r:id="rId4"/>
    <p:sldId id="423" r:id="rId5"/>
    <p:sldId id="426" r:id="rId6"/>
    <p:sldId id="425" r:id="rId7"/>
    <p:sldId id="427" r:id="rId8"/>
    <p:sldId id="434" r:id="rId9"/>
    <p:sldId id="428" r:id="rId10"/>
    <p:sldId id="429" r:id="rId11"/>
    <p:sldId id="430" r:id="rId12"/>
    <p:sldId id="431" r:id="rId13"/>
    <p:sldId id="432" r:id="rId14"/>
    <p:sldId id="433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89D5F-D85E-E341-A951-A5D021A7CCA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511D-5604-8442-9714-D166BAE1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7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7A11-98F5-484C-A01C-25ECDA65E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51E69-FB95-4E3F-99F7-2928CE3C1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7251-8644-498B-BCBD-F2AF0406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F7B65-5C15-4D63-9F5D-398CD31C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YMCA Pension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EAA5F-9614-4A66-9B13-C37EDF7E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3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EF78-8222-4D33-AD44-3C179038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45D21-5D14-4806-BD97-A9BEA44E2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6EBAF-A2A8-4E95-AE76-02415D3F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BD5F7-2120-4A45-8B32-A62818F7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YMCA Pension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836D7-AAE3-4FF3-9063-5EEE4AF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AE4A04-A386-454A-9B09-57A8DBA57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BB29E-5FD3-49EF-BE79-D8BCC3DDB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A46F-3BF4-4E5F-896E-4803F459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D4FF3-9307-4AB1-A13D-4613DF00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YMCA Pension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30913-B98C-42D8-B55D-13E8A247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1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Graphics Green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582211"/>
            <a:ext cx="3875907" cy="366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21603" r="18791" b="21407"/>
          <a:stretch/>
        </p:blipFill>
        <p:spPr>
          <a:xfrm>
            <a:off x="9819326" y="310189"/>
            <a:ext cx="1939631" cy="6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3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ABB9-8B3F-E544-87E1-E9B80DA93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B6F12-0750-0B42-98EF-264A31F66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DB36B-46D0-0346-85C2-E0933FB9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F6247-2F4B-C94D-86F9-EFCAF08D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9356-F736-204B-B36D-CBC0A770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57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B9A3-270A-E847-9624-C8E02241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BF9A-4B1C-634D-8931-272778EC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9782C-49BE-414E-8089-93CC55AD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D684-A9FA-0C4C-AD7D-8F83F5F2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FA03F-5B22-824B-B67D-45B53E10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7C29EC-69B9-F34A-B559-BA6B686D8110}"/>
              </a:ext>
            </a:extLst>
          </p:cNvPr>
          <p:cNvCxnSpPr/>
          <p:nvPr userDrawn="1"/>
        </p:nvCxnSpPr>
        <p:spPr>
          <a:xfrm>
            <a:off x="973449" y="2185086"/>
            <a:ext cx="10862952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71C5B17-63FE-CF47-B932-34F471546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9" y="486813"/>
            <a:ext cx="3875888" cy="366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29B65D-65A0-AB42-BF3C-03BCCDBE53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94" y="287469"/>
            <a:ext cx="1963084" cy="679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A236B7-3BB5-F846-B0B1-A09FC4F73551}"/>
              </a:ext>
            </a:extLst>
          </p:cNvPr>
          <p:cNvSpPr txBox="1"/>
          <p:nvPr userDrawn="1"/>
        </p:nvSpPr>
        <p:spPr>
          <a:xfrm>
            <a:off x="9453423" y="6370700"/>
            <a:ext cx="1756447" cy="363600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r"/>
            <a:r>
              <a:rPr lang="en-GB" sz="1600" dirty="0">
                <a:solidFill>
                  <a:srgbClr val="4D4F53"/>
                </a:solidFill>
              </a:rPr>
              <a:t>© YMCA</a:t>
            </a:r>
          </a:p>
        </p:txBody>
      </p:sp>
    </p:spTree>
    <p:extLst>
      <p:ext uri="{BB962C8B-B14F-4D97-AF65-F5344CB8AC3E}">
        <p14:creationId xmlns:p14="http://schemas.microsoft.com/office/powerpoint/2010/main" val="4061781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D9F1-F50B-E548-BC46-E068998A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FB3AF-E3E8-5B49-B196-126F1202A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E7F42-FC7F-E649-A3F6-0B4A7983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9FEB1-CBCD-C84D-B71A-C04DD3C0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02B6D-D733-8548-9A3A-85479766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3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D6E1-C955-B348-8800-C95D25AD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EA86D-894F-CC4C-BFBF-DBCD4F776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4F159-B09C-A04A-8959-BBC902D9B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2072C-658F-284C-8468-4138B4B5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F28FC-1BB8-AF42-94E3-FF6FA4D7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ACC25-F767-F14A-A034-14626C0B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4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FF11-7461-0D46-ADBB-BF2F623D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42B2C-E43A-6348-B0FA-830461572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47674-1EDA-9E4E-8651-5926541A7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B2619-13FF-404B-B11A-9E53890A6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D445B-A8F3-5D4C-9B0C-5488B513A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B2DD5-13D0-9C46-952C-D096772B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143FC-FC29-FF40-95C8-1EF07FA7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A03CD-C826-A243-B61D-035048A2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2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F351-A154-E842-BA2B-45F077ED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C9179-538E-6A4A-8CA2-0611BD7F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5D7F3-4461-CD49-B678-CD427BE2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89D14-DBA4-6E4F-A3EB-AA828EE6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21182-3D91-964F-948B-5487720A5FF8}"/>
              </a:ext>
            </a:extLst>
          </p:cNvPr>
          <p:cNvCxnSpPr/>
          <p:nvPr userDrawn="1"/>
        </p:nvCxnSpPr>
        <p:spPr>
          <a:xfrm>
            <a:off x="955795" y="1802314"/>
            <a:ext cx="10862952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6209C15-B10C-3E44-8665-7591AE725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9" y="486813"/>
            <a:ext cx="3875888" cy="366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051353-0F86-8A46-8DA1-DEEA5E918B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94" y="287469"/>
            <a:ext cx="1963084" cy="679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92BD11-EE2F-CA45-B601-A73C3FE43A46}"/>
              </a:ext>
            </a:extLst>
          </p:cNvPr>
          <p:cNvSpPr txBox="1"/>
          <p:nvPr userDrawn="1"/>
        </p:nvSpPr>
        <p:spPr>
          <a:xfrm>
            <a:off x="9453423" y="6370700"/>
            <a:ext cx="1756447" cy="363600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r"/>
            <a:r>
              <a:rPr lang="en-GB" sz="1600" dirty="0">
                <a:solidFill>
                  <a:srgbClr val="4D4F53"/>
                </a:solidFill>
              </a:rPr>
              <a:t>© YMCA</a:t>
            </a:r>
          </a:p>
        </p:txBody>
      </p:sp>
    </p:spTree>
    <p:extLst>
      <p:ext uri="{BB962C8B-B14F-4D97-AF65-F5344CB8AC3E}">
        <p14:creationId xmlns:p14="http://schemas.microsoft.com/office/powerpoint/2010/main" val="98692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121E8-F6EA-8147-B4CD-D02F4366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5C1D1-3062-6043-8D18-FBB54007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D5B51-F943-E54C-818F-3C078F32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3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9F90-0DCB-4FBB-B99A-FA6E77B4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071C-3FE1-490D-A332-2C36498CA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09C8B-835B-47C4-B39B-CF1E3810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12B76-382A-4B56-B7E0-5B4CBCB1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YMCA Pension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093F-19D3-4684-8965-992AF349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8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2736-7F77-3E47-B803-287A95BF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DEC69-9EDF-A74D-91AA-7EFE319D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A4E00-D2C4-6E44-BC35-CC3F45C16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DE44A-A55D-2141-8975-40F88469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D5D93-9F9A-894E-AEBF-6D683E26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E6D0C-F7C3-7540-97E5-9D1438CD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9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B761-1682-4E48-85A3-BDFADA49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3DC1C-4407-1946-B6C2-60753FCC6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5CDF4-2135-6646-8452-CA377E058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244BF-F9EC-B54E-BA82-538A1A18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A10D5-3158-DC48-A337-8C4324AA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78002-793D-B145-8C03-32B19649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41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C8FD-188B-E945-BDD3-6198E24C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3E26A-8E30-7E46-9FFB-9EBB845E1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F268F-B1DF-C942-B3A4-EA3A547A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137F-DF72-6F4A-977A-E02E8122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476C-C76B-3E47-AB84-130BE2C7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75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25DFF2-17BD-5F40-BF51-53BFC92A3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2AEDD-611B-5C4D-A9F3-C2D9B9F62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C7B64-208B-F644-BAD3-107BEA36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39DD0-2D4D-1E41-A389-5C9911E6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9028F-447C-CC4E-8740-3A808B28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79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Graphics Green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582211"/>
            <a:ext cx="3875907" cy="366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21603" r="18791" b="21407"/>
          <a:stretch/>
        </p:blipFill>
        <p:spPr>
          <a:xfrm>
            <a:off x="9819326" y="310189"/>
            <a:ext cx="1939631" cy="6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58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Green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033888"/>
            <a:ext cx="8801867" cy="10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53423" y="6370700"/>
            <a:ext cx="1756447" cy="363600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© YMCA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14399" y="2871451"/>
            <a:ext cx="1094761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582211"/>
            <a:ext cx="3875907" cy="3660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21603" r="18791" b="21407"/>
          <a:stretch/>
        </p:blipFill>
        <p:spPr>
          <a:xfrm>
            <a:off x="9819326" y="310189"/>
            <a:ext cx="1939631" cy="6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6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Blu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2FFD98-4B9F-004D-A2B0-A8BFCE89C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49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582211"/>
            <a:ext cx="3875907" cy="3660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2BF447-A4A7-A24C-A5C5-52633F24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033888"/>
            <a:ext cx="8801867" cy="100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AA8F2C-5AEB-F14E-BFA9-66E7A601300D}"/>
              </a:ext>
            </a:extLst>
          </p:cNvPr>
          <p:cNvCxnSpPr/>
          <p:nvPr userDrawn="1"/>
        </p:nvCxnSpPr>
        <p:spPr>
          <a:xfrm>
            <a:off x="914399" y="2871451"/>
            <a:ext cx="1094761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50568E-212B-EF45-90CD-997CF61E139E}"/>
              </a:ext>
            </a:extLst>
          </p:cNvPr>
          <p:cNvCxnSpPr/>
          <p:nvPr userDrawn="1"/>
        </p:nvCxnSpPr>
        <p:spPr>
          <a:xfrm>
            <a:off x="914399" y="2871451"/>
            <a:ext cx="1094761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3EC8105-D5A9-3F4E-8FDD-0BD24C1F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77600" y="6370700"/>
            <a:ext cx="70666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2020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1164EC7-F413-3340-BD0D-11C0A019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0872" y="6370700"/>
            <a:ext cx="3858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C384876-111E-024E-8E43-93AB8728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9307" y="6370700"/>
            <a:ext cx="4246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6EA78A-EF6A-0B4A-B4EE-3C60F91FB443}"/>
              </a:ext>
            </a:extLst>
          </p:cNvPr>
          <p:cNvSpPr txBox="1"/>
          <p:nvPr userDrawn="1"/>
        </p:nvSpPr>
        <p:spPr>
          <a:xfrm>
            <a:off x="9453423" y="6370700"/>
            <a:ext cx="1756447" cy="363600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© YMCA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EB1355-16C7-0D4E-AF6B-609971F5089C}"/>
              </a:ext>
            </a:extLst>
          </p:cNvPr>
          <p:cNvSpPr txBox="1"/>
          <p:nvPr userDrawn="1"/>
        </p:nvSpPr>
        <p:spPr>
          <a:xfrm>
            <a:off x="9453423" y="6370700"/>
            <a:ext cx="1756447" cy="363600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© YMCA</a:t>
            </a:r>
          </a:p>
        </p:txBody>
      </p:sp>
    </p:spTree>
    <p:extLst>
      <p:ext uri="{BB962C8B-B14F-4D97-AF65-F5344CB8AC3E}">
        <p14:creationId xmlns:p14="http://schemas.microsoft.com/office/powerpoint/2010/main" val="1944567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399" y="780600"/>
            <a:ext cx="9008535" cy="1004400"/>
          </a:xfrm>
        </p:spPr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9065" y="1587502"/>
            <a:ext cx="10862952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9" y="486813"/>
            <a:ext cx="3875888" cy="366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94" y="287469"/>
            <a:ext cx="1963084" cy="67992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53423" y="6370700"/>
            <a:ext cx="1756447" cy="363600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r"/>
            <a:r>
              <a:rPr lang="en-GB" sz="1600" dirty="0">
                <a:solidFill>
                  <a:srgbClr val="4D4F53"/>
                </a:solidFill>
              </a:rPr>
              <a:t>© YMCA</a:t>
            </a:r>
          </a:p>
        </p:txBody>
      </p:sp>
    </p:spTree>
    <p:extLst>
      <p:ext uri="{BB962C8B-B14F-4D97-AF65-F5344CB8AC3E}">
        <p14:creationId xmlns:p14="http://schemas.microsoft.com/office/powerpoint/2010/main" val="3888511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478" y="365318"/>
            <a:ext cx="1365327" cy="472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445926"/>
            <a:ext cx="3300029" cy="31166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453423" y="6370700"/>
            <a:ext cx="1756447" cy="363600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r"/>
            <a:r>
              <a:rPr lang="en-GB" sz="1600" dirty="0">
                <a:solidFill>
                  <a:srgbClr val="4D4F53"/>
                </a:solidFill>
              </a:rPr>
              <a:t>© YMCA</a:t>
            </a:r>
          </a:p>
        </p:txBody>
      </p:sp>
    </p:spTree>
    <p:extLst>
      <p:ext uri="{BB962C8B-B14F-4D97-AF65-F5344CB8AC3E}">
        <p14:creationId xmlns:p14="http://schemas.microsoft.com/office/powerpoint/2010/main" val="339404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0A83-E01A-4812-B039-187126BA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0CBD4-8FC1-48A6-BF72-6D82C12B6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8F697-89E0-4854-AE2D-F38095D1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D8852-E3B0-43BF-A236-0DFAEA45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YMCA Pension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81CF9-45F6-48E7-9720-C62717AA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2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A504-9E88-473F-A7EA-954F888B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C443-F6B4-4AFE-BAE1-918B3A282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616D6-4E9F-42DF-9F12-9CC4E4539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C5471-D723-4F3D-ACF7-C8F74103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29B3B-850F-4EAC-94C3-AB88863B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YMCA Pension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6ACCE-849B-44B6-BD02-34466A7F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91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1BA3-568A-4A2E-98E5-F701C4C4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7E2FF-5F61-412F-9D2F-FF4792C3E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14A3E-E9FA-4B4B-B699-BF9583AB0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794A5-EFFE-4867-AB3D-A24C62C26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8A99E-AD13-4CBF-8B98-946935464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E7226-87D2-48AC-B00D-FF153517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A60E0-59E5-4D33-9FBD-FB861587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YMCA Pension Plan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C38F8-95F7-41CB-AD32-D371C568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5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FFAF-1664-4EA4-AFD5-3D80A301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EBC93-9BDA-4041-B453-4D429300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769DB-BB32-4784-9C1A-BD7FB594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YMCA Pension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73A36-BCBE-4A82-AE12-2976E517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3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5E1AD-0BFE-497F-A9D5-9447C581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62711-856D-4F87-866B-C2065712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YMCA Pension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088AC-9DD2-4164-950E-D429D7AF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09A05-F639-43BC-8F3E-2A5ED920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C5A39-7152-44AD-B121-BF4B9426B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8DC0A-1CAC-4CB4-8265-98D46DDEF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3B495-4D32-49DD-8CB6-B6BC443E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724A7-4460-4139-B6F9-333DC770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YMCA Pension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C9D3D-1290-450F-9CEF-E786F949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1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9F34-139B-4513-97AA-8A556D67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7C045-B096-478A-9A39-E06F936FD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BF81-557F-4B28-9882-464F22848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01D5E-E0C2-41A1-A332-B0DDE285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4F5A7-ADF4-4660-88B1-4758367A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YMCA Pension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81660-2772-466B-B217-D87BD920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6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466E8B-A8B9-4BE0-B1F6-B52642D3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098CF-3989-4FC5-996C-83883A0C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48B21-5A51-46C0-A792-39240AE35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7FB48-7A2E-4EC4-B2EE-8AEB9C464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YMCA Pension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A20DE-1248-4E90-9FE2-62283EE93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54D2-954D-4735-BCC1-C31CA8CE0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3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536BA-45C2-794E-9198-DB7BECFDB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1A0AE-E6DF-4C43-816F-EDFA8448E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C3DEC-5EA2-0142-AD9D-64CBED7E7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8E78-283C-1C43-A592-7C6A0229B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9AF78-A6FF-DB4B-94A6-136C430B9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7D8A2-2FBD-4345-91A6-A0F50BA7A5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BC3D3-1CAE-9A4B-BE65-2C5F822FC2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9" y="486813"/>
            <a:ext cx="3875888" cy="366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E8ACBD-EE8C-7E4D-8E47-EEA62C7553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94" y="287469"/>
            <a:ext cx="1963084" cy="6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1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amieHutchinson@pensionsymca.org.uk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F0D166-527F-5744-8931-6959CC79065C}"/>
              </a:ext>
            </a:extLst>
          </p:cNvPr>
          <p:cNvSpPr/>
          <p:nvPr/>
        </p:nvSpPr>
        <p:spPr>
          <a:xfrm>
            <a:off x="1738489" y="3241302"/>
            <a:ext cx="856826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sz="4400" dirty="0">
                <a:solidFill>
                  <a:schemeClr val="bg1"/>
                </a:solidFill>
              </a:rPr>
              <a:t>2020 Triennial Actuarial Valuation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92B261-8658-CF47-81F3-E6F8CEFE60EA}"/>
              </a:ext>
            </a:extLst>
          </p:cNvPr>
          <p:cNvSpPr txBox="1">
            <a:spLocks/>
          </p:cNvSpPr>
          <p:nvPr/>
        </p:nvSpPr>
        <p:spPr>
          <a:xfrm>
            <a:off x="1885244" y="2032000"/>
            <a:ext cx="10701867" cy="259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chemeClr val="bg1"/>
                </a:solidFill>
              </a:rPr>
              <a:t>YMCA PENSION PLAN</a:t>
            </a:r>
          </a:p>
        </p:txBody>
      </p:sp>
    </p:spTree>
    <p:extLst>
      <p:ext uri="{BB962C8B-B14F-4D97-AF65-F5344CB8AC3E}">
        <p14:creationId xmlns:p14="http://schemas.microsoft.com/office/powerpoint/2010/main" val="226954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5AC99-7AC0-3E46-BE68-7F6F28C3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4C956-A8C8-6042-BAB6-79ABC59B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0731B-21D3-4343-A054-EAE78224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D64098-CD94-4E40-B803-069B4E1A7C9D}"/>
              </a:ext>
            </a:extLst>
          </p:cNvPr>
          <p:cNvSpPr txBox="1">
            <a:spLocks/>
          </p:cNvSpPr>
          <p:nvPr/>
        </p:nvSpPr>
        <p:spPr>
          <a:xfrm>
            <a:off x="748990" y="10731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Deficit Reduction Contributions (DRCs)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27D2CC-D20F-124A-A53D-534B3B498953}"/>
              </a:ext>
            </a:extLst>
          </p:cNvPr>
          <p:cNvSpPr txBox="1">
            <a:spLocks/>
          </p:cNvSpPr>
          <p:nvPr/>
        </p:nvSpPr>
        <p:spPr>
          <a:xfrm>
            <a:off x="604025" y="1735931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</a:t>
            </a:r>
          </a:p>
          <a:p>
            <a:r>
              <a:rPr lang="en-GB" dirty="0"/>
              <a:t>The YMCA intends that the Plan should operate on a collective basis with each employer paying their fair share of the overall deficit</a:t>
            </a:r>
          </a:p>
          <a:p>
            <a:r>
              <a:rPr lang="en-GB" dirty="0"/>
              <a:t>The shares of the deficit change over time as the membership attributable to each employer changes with increasing age, deaths, transfers-out etc.</a:t>
            </a:r>
          </a:p>
          <a:p>
            <a:r>
              <a:rPr lang="en-GB" dirty="0"/>
              <a:t>The current split among employers was agreed in 2014 and remained unchanged in 2017. We have chosen not to change the split this year, and to leave it unchanged for 1 year.</a:t>
            </a:r>
          </a:p>
          <a:p>
            <a:r>
              <a:rPr lang="en-GB" dirty="0"/>
              <a:t>During the course of the next few months we will complete the ETV exercise and perform a re-evaluation of its impact.</a:t>
            </a:r>
          </a:p>
          <a:p>
            <a:r>
              <a:rPr lang="en-GB" dirty="0"/>
              <a:t>We will consult and communicate the proposed changes in the split before the end of November</a:t>
            </a:r>
          </a:p>
        </p:txBody>
      </p:sp>
    </p:spTree>
    <p:extLst>
      <p:ext uri="{BB962C8B-B14F-4D97-AF65-F5344CB8AC3E}">
        <p14:creationId xmlns:p14="http://schemas.microsoft.com/office/powerpoint/2010/main" val="425155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931F6-4799-B34E-B37C-99CC7BFE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2BAE7-58BF-9E45-BA11-602E0071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0D710-D0D8-3F4A-9F8A-F1E22381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380772-572F-494A-8978-C040BE56EC3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Your Section75 liability will be provided to you in the first week of February</a:t>
            </a:r>
          </a:p>
          <a:p>
            <a:r>
              <a:rPr lang="en-GB" sz="2400" dirty="0"/>
              <a:t>There are now constant changes to the Pension position, due to legislation, market conditions, mergers, (sadly) failures, even </a:t>
            </a:r>
            <a:r>
              <a:rPr lang="en-GB" sz="2400" dirty="0" err="1"/>
              <a:t>Covid</a:t>
            </a:r>
            <a:r>
              <a:rPr lang="en-GB" sz="2400" dirty="0"/>
              <a:t>.</a:t>
            </a:r>
          </a:p>
          <a:p>
            <a:r>
              <a:rPr lang="en-GB" sz="2400" dirty="0"/>
              <a:t>We would like to provide more frequent information to all employers from the Pension Trustee and the Principal Employer.</a:t>
            </a:r>
          </a:p>
          <a:p>
            <a:r>
              <a:rPr lang="en-GB" sz="2400" dirty="0"/>
              <a:t>We plan to provide an update to all employers twice per year which will give information on</a:t>
            </a:r>
          </a:p>
          <a:p>
            <a:pPr lvl="1"/>
            <a:r>
              <a:rPr lang="en-GB" dirty="0"/>
              <a:t>The changes in the overall position, legal changes, etc</a:t>
            </a:r>
          </a:p>
          <a:p>
            <a:pPr lvl="1"/>
            <a:r>
              <a:rPr lang="en-GB" dirty="0"/>
              <a:t>An update on the liability position, investment performance, etc (indicative)</a:t>
            </a:r>
          </a:p>
          <a:p>
            <a:pPr lvl="1"/>
            <a:r>
              <a:rPr lang="en-GB" dirty="0"/>
              <a:t>Detailed figures for the S75 liabilities of the individual employer (annual)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09F2E1-1AEC-2742-89A1-0AAAA8D9CB55}"/>
              </a:ext>
            </a:extLst>
          </p:cNvPr>
          <p:cNvSpPr txBox="1">
            <a:spLocks/>
          </p:cNvSpPr>
          <p:nvPr/>
        </p:nvSpPr>
        <p:spPr>
          <a:xfrm>
            <a:off x="737839" y="9834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/>
              <a:t>Communications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11513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71087-1040-274D-992A-0486E6A7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D6523-967A-F149-8341-10F26D88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A37A6-4D08-5843-9993-6B7CC6E0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4CD7CD-4770-AD42-9974-F5393E91C12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The </a:t>
            </a:r>
            <a:r>
              <a:rPr lang="en-GB" b="1"/>
              <a:t>total</a:t>
            </a:r>
            <a:r>
              <a:rPr lang="en-GB"/>
              <a:t> DRCs will not change from the current approach (subject to The Pensions Regulator’s approval - expected; next formal assessment of the total will be at the next actuarial valuation at 1 May 2023)  </a:t>
            </a:r>
          </a:p>
          <a:p>
            <a:r>
              <a:rPr lang="en-GB"/>
              <a:t>These are expected to be payable until 2029, an extension of 2 years </a:t>
            </a:r>
          </a:p>
          <a:p>
            <a:r>
              <a:rPr lang="en-GB"/>
              <a:t>Your own share of the total DRCs will not change for the year commencing 1 May 2021</a:t>
            </a:r>
          </a:p>
          <a:p>
            <a:r>
              <a:rPr lang="en-GB"/>
              <a:t>You will need to recognise the longer expected payment period in your accounts</a:t>
            </a:r>
          </a:p>
          <a:p>
            <a:r>
              <a:rPr lang="en-GB"/>
              <a:t>We will review the allocation of the total DRCs among employers later this year after the ETV exercise is completed</a:t>
            </a:r>
          </a:p>
          <a:p>
            <a:r>
              <a:rPr lang="en-GB"/>
              <a:t>We will continue to consider other liability management options beyond the conclusion of the ETV</a:t>
            </a: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FECF55-7081-D348-B88B-A0EFFAAB77A1}"/>
              </a:ext>
            </a:extLst>
          </p:cNvPr>
          <p:cNvSpPr txBox="1">
            <a:spLocks/>
          </p:cNvSpPr>
          <p:nvPr/>
        </p:nvSpPr>
        <p:spPr>
          <a:xfrm>
            <a:off x="838200" y="85749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/>
              <a:t>Summary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699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BFDB2E-20C6-714B-86A1-F5675DC1AB88}"/>
              </a:ext>
            </a:extLst>
          </p:cNvPr>
          <p:cNvSpPr txBox="1"/>
          <p:nvPr/>
        </p:nvSpPr>
        <p:spPr>
          <a:xfrm>
            <a:off x="1237958" y="1069145"/>
            <a:ext cx="100021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Questions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Please put any immediate question in the chat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Email 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Jamie Hutchinson – </a:t>
            </a:r>
            <a:r>
              <a:rPr lang="en-GB" sz="3200" dirty="0">
                <a:solidFill>
                  <a:schemeClr val="bg1"/>
                </a:solidFill>
                <a:latin typeface="Verdana" charset="0"/>
              </a:rPr>
              <a:t>Director of Resources</a:t>
            </a:r>
            <a:r>
              <a:rPr lang="en-GB" sz="3200" dirty="0">
                <a:solidFill>
                  <a:schemeClr val="bg1"/>
                </a:solidFill>
              </a:rPr>
              <a:t>, E&amp;W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JamieHutchinson@pensionsymca.org.uk</a:t>
            </a:r>
            <a:endParaRPr lang="en-GB" sz="3200" dirty="0">
              <a:solidFill>
                <a:schemeClr val="bg1"/>
              </a:solidFill>
            </a:endParaRPr>
          </a:p>
          <a:p>
            <a:pPr algn="ctr"/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Gwynne Jarvis – Pension Plan Company Secretary</a:t>
            </a:r>
          </a:p>
          <a:p>
            <a:pPr algn="ctr"/>
            <a:r>
              <a:rPr lang="en-CA" sz="3200" u="sng" dirty="0" err="1">
                <a:solidFill>
                  <a:schemeClr val="bg1"/>
                </a:solidFill>
              </a:rPr>
              <a:t>gwynnejarvis@pensionsymca.org.uk</a:t>
            </a:r>
            <a:endParaRPr lang="en-CA" sz="3200" u="sng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32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D149E-92F4-5C47-9FF1-3D436A0C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r>
              <a:rPr lang="en-CA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2020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4BC2E-3D6C-3E4D-83A6-A573921C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YMCA Pension Plan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EF376-34A5-AB4A-ABDF-3CE49CB5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657D8A2-2FBD-4345-91A6-A0F50BA7A5D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219170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F0E949-161C-C244-9E16-CE294971F8D0}"/>
              </a:ext>
            </a:extLst>
          </p:cNvPr>
          <p:cNvSpPr txBox="1">
            <a:spLocks/>
          </p:cNvSpPr>
          <p:nvPr/>
        </p:nvSpPr>
        <p:spPr>
          <a:xfrm>
            <a:off x="572429" y="116801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/>
              <a:t>Introduction and Roles</a:t>
            </a:r>
            <a:endParaRPr lang="en-GB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7A36C3-98F1-FB49-8328-108623D918DD}"/>
              </a:ext>
            </a:extLst>
          </p:cNvPr>
          <p:cNvSpPr txBox="1">
            <a:spLocks/>
          </p:cNvSpPr>
          <p:nvPr/>
        </p:nvSpPr>
        <p:spPr>
          <a:xfrm>
            <a:off x="572429" y="2005013"/>
            <a:ext cx="10515600" cy="435133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Principal Employer – England &amp; Wales – Jamie Hutchinson</a:t>
            </a:r>
          </a:p>
          <a:p>
            <a:r>
              <a:rPr lang="en-GB" dirty="0"/>
              <a:t>Pension Plan Trustee – Chair – Alan </a:t>
            </a:r>
            <a:r>
              <a:rPr lang="en-GB" dirty="0" err="1"/>
              <a:t>Botterill</a:t>
            </a:r>
            <a:endParaRPr lang="en-GB" dirty="0"/>
          </a:p>
          <a:p>
            <a:r>
              <a:rPr lang="en-GB" dirty="0"/>
              <a:t>Pension Liability Reduction Group – Ian Dow</a:t>
            </a:r>
          </a:p>
        </p:txBody>
      </p:sp>
    </p:spTree>
    <p:extLst>
      <p:ext uri="{BB962C8B-B14F-4D97-AF65-F5344CB8AC3E}">
        <p14:creationId xmlns:p14="http://schemas.microsoft.com/office/powerpoint/2010/main" val="20268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21AF2-DBBD-7B44-B72E-296063F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99DBB-AF91-A64D-9CD3-E2AFF86D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72A6-0AF3-0D4B-BCB7-A495F704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3943A-4995-A443-8A5F-39554C13A532}"/>
              </a:ext>
            </a:extLst>
          </p:cNvPr>
          <p:cNvSpPr/>
          <p:nvPr/>
        </p:nvSpPr>
        <p:spPr>
          <a:xfrm>
            <a:off x="748990" y="1128356"/>
            <a:ext cx="10460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Enhanced Transfer Value (ETV) exercise outcomes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C3D872-0A87-7C47-B725-F81780C18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8" y="1702947"/>
            <a:ext cx="11643822" cy="50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CD974-1317-B647-816B-77A565FD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E6F95-B626-5940-ACCD-B4059BD4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AD37-0790-C147-8CC4-E91A0BB1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B70C1-3A96-0646-AE35-BDA45B37D82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Multi-employer plan – over 70 - “last man standing”</a:t>
            </a:r>
          </a:p>
          <a:p>
            <a:r>
              <a:rPr lang="en-GB"/>
              <a:t>Closed to new entrants – 1 May 2007</a:t>
            </a:r>
          </a:p>
          <a:p>
            <a:r>
              <a:rPr lang="en-GB"/>
              <a:t>Closed to accrual of benefits – 1 May 2007</a:t>
            </a:r>
          </a:p>
          <a:p>
            <a:r>
              <a:rPr lang="en-GB"/>
              <a:t>Broke pension link with final salary – 1 May 2011</a:t>
            </a:r>
          </a:p>
          <a:p>
            <a:r>
              <a:rPr lang="en-GB"/>
              <a:t>Accrued benefits for non-retired are revalued each year</a:t>
            </a:r>
          </a:p>
          <a:p>
            <a:r>
              <a:rPr lang="en-GB"/>
              <a:t>Many members have service with more than one YMCA</a:t>
            </a:r>
          </a:p>
          <a:p>
            <a:r>
              <a:rPr lang="en-GB"/>
              <a:t>Membership at 1 May: 	</a:t>
            </a:r>
            <a:r>
              <a:rPr lang="en-GB" b="1"/>
              <a:t>2020</a:t>
            </a:r>
            <a:r>
              <a:rPr lang="en-GB"/>
              <a:t>	2017	2014</a:t>
            </a:r>
          </a:p>
          <a:p>
            <a:pPr lvl="1"/>
            <a:r>
              <a:rPr lang="en-GB"/>
              <a:t>Non-retired – 		</a:t>
            </a:r>
            <a:r>
              <a:rPr lang="en-GB" b="1"/>
              <a:t>741</a:t>
            </a:r>
            <a:r>
              <a:rPr lang="en-GB"/>
              <a:t> 	919	1,046 </a:t>
            </a:r>
          </a:p>
          <a:p>
            <a:pPr lvl="1"/>
            <a:r>
              <a:rPr lang="en-GB"/>
              <a:t>Pensioners – 		</a:t>
            </a:r>
            <a:r>
              <a:rPr lang="en-GB" b="1"/>
              <a:t>598</a:t>
            </a:r>
            <a:r>
              <a:rPr lang="en-GB"/>
              <a:t>	609	   554</a:t>
            </a:r>
          </a:p>
          <a:p>
            <a:r>
              <a:rPr lang="en-GB"/>
              <a:t>Assets - ~£150 million</a:t>
            </a:r>
          </a:p>
          <a:p>
            <a:pPr lvl="1"/>
            <a:r>
              <a:rPr lang="en-GB"/>
              <a:t>Managed by appointed investment manager</a:t>
            </a:r>
          </a:p>
          <a:p>
            <a:pPr lvl="1"/>
            <a:r>
              <a:rPr lang="en-GB"/>
              <a:t>Overseen by Investment sub-committee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0B7A3C-88A3-9842-B3F9-872CD0557401}"/>
              </a:ext>
            </a:extLst>
          </p:cNvPr>
          <p:cNvSpPr txBox="1">
            <a:spLocks/>
          </p:cNvSpPr>
          <p:nvPr/>
        </p:nvSpPr>
        <p:spPr>
          <a:xfrm>
            <a:off x="838200" y="8780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Pension Plan 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31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3858B-329D-F845-934C-C7FEA326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4A884-9C9E-A044-BCD9-927DB7C4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E5295-4DFE-9F43-941F-0412914A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9A9F5A-653A-BD4F-9B29-1F9E5D1E4CAF}"/>
              </a:ext>
            </a:extLst>
          </p:cNvPr>
          <p:cNvSpPr txBox="1">
            <a:spLocks/>
          </p:cNvSpPr>
          <p:nvPr/>
        </p:nvSpPr>
        <p:spPr>
          <a:xfrm>
            <a:off x="447908" y="1856105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Formal valuation required every 3 years on 1</a:t>
            </a:r>
            <a:r>
              <a:rPr lang="en-GB" baseline="30000" dirty="0"/>
              <a:t>st</a:t>
            </a:r>
            <a:r>
              <a:rPr lang="en-GB" dirty="0"/>
              <a:t> May</a:t>
            </a:r>
          </a:p>
          <a:p>
            <a:r>
              <a:rPr lang="en-GB" dirty="0"/>
              <a:t>Assumptions, level and duration of contributions must be agreed with The Pensions Regulator – strength of employer covenant is a key consideration </a:t>
            </a:r>
          </a:p>
          <a:p>
            <a:r>
              <a:rPr lang="en-GB" dirty="0"/>
              <a:t>Trustee responsibility but need to consult with the Employer</a:t>
            </a:r>
          </a:p>
          <a:p>
            <a:r>
              <a:rPr lang="en-GB" dirty="0"/>
              <a:t>YMCA approach is collaborative with a joint Triennial Valuation Sub-committee (4 Trustees, 4 Employer + Jamie Hutchison, both capacities)</a:t>
            </a:r>
          </a:p>
          <a:p>
            <a:r>
              <a:rPr lang="en-GB" dirty="0"/>
              <a:t>Works with Plan Actuary to review actuarial assumptions and results, including affordability of contributions, and agree ultimate outcomes to present to The Pensions Regulator </a:t>
            </a:r>
          </a:p>
          <a:p>
            <a:r>
              <a:rPr lang="en-GB" dirty="0"/>
              <a:t>An independent review of assumptions</a:t>
            </a:r>
          </a:p>
          <a:p>
            <a:r>
              <a:rPr lang="en-GB" dirty="0"/>
              <a:t>An independent employer covenant review was undertaken by KPMG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E235-5DF5-404C-98BA-572BFF26E371}"/>
              </a:ext>
            </a:extLst>
          </p:cNvPr>
          <p:cNvSpPr txBox="1">
            <a:spLocks/>
          </p:cNvSpPr>
          <p:nvPr/>
        </p:nvSpPr>
        <p:spPr>
          <a:xfrm>
            <a:off x="447908" y="9834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2020 Triennial Actuarial Valuation - Background</a:t>
            </a:r>
          </a:p>
        </p:txBody>
      </p:sp>
    </p:spTree>
    <p:extLst>
      <p:ext uri="{BB962C8B-B14F-4D97-AF65-F5344CB8AC3E}">
        <p14:creationId xmlns:p14="http://schemas.microsoft.com/office/powerpoint/2010/main" val="204941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662A0-FB23-D048-8548-204C5C9F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07409-2F56-0047-8E5A-FE7AF3A7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664F1-F54E-8948-98B2-A17D7941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22FB07-2C11-364F-9EE0-A52294D1AA0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Assessment = Tending to Weak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Legal obligations 	TT</a:t>
            </a:r>
            <a:r>
              <a:rPr lang="en-GB" b="1"/>
              <a:t>S</a:t>
            </a:r>
            <a:r>
              <a:rPr lang="en-GB"/>
              <a:t>	Trustee power to set contributions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Funding need		TT</a:t>
            </a:r>
            <a:r>
              <a:rPr lang="en-GB" b="1"/>
              <a:t>W	</a:t>
            </a:r>
            <a:r>
              <a:rPr lang="en-GB"/>
              <a:t>~80% funded, need for growth assets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Current financial res.	TT</a:t>
            </a:r>
            <a:r>
              <a:rPr lang="en-GB" b="1"/>
              <a:t>S	</a:t>
            </a:r>
            <a:r>
              <a:rPr lang="en-GB"/>
              <a:t>aggregate net assets &gt; S75 debt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Pros Financial perf.	TT</a:t>
            </a:r>
            <a:r>
              <a:rPr lang="en-GB" b="1"/>
              <a:t>W	</a:t>
            </a:r>
            <a:r>
              <a:rPr lang="en-GB"/>
              <a:t>ability to pay, difficult trading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Medium/long term	TT</a:t>
            </a:r>
            <a:r>
              <a:rPr lang="en-GB" b="1"/>
              <a:t>S	</a:t>
            </a:r>
            <a:r>
              <a:rPr lang="en-GB"/>
              <a:t>diversity +ve, social housing solid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Employer insolvency	TT</a:t>
            </a:r>
            <a:r>
              <a:rPr lang="en-GB" b="1"/>
              <a:t>S	</a:t>
            </a:r>
            <a:r>
              <a:rPr lang="en-GB"/>
              <a:t>power to section, Last Man Standing</a:t>
            </a:r>
            <a:r>
              <a:rPr lang="en-GB" b="1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/>
              <a:t>Trustee has set up committee to monitor covenant and to provide guidance in relation to pension obligations where a YMCA is in financial difficulties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4D3100-81A3-8441-BD02-612E4FCFC471}"/>
              </a:ext>
            </a:extLst>
          </p:cNvPr>
          <p:cNvSpPr txBox="1">
            <a:spLocks/>
          </p:cNvSpPr>
          <p:nvPr/>
        </p:nvSpPr>
        <p:spPr>
          <a:xfrm>
            <a:off x="514815" y="9834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/>
              <a:t>Employer Covenant Assessment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7455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7DDAD-357A-D849-80A6-32C5976C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358C7-9518-5A49-9623-25979DAC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1C9DB-00A3-9B4E-B60E-711C6858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F67BEE-DCFA-4347-B96B-BE62C8D0EB7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Key points:</a:t>
            </a:r>
          </a:p>
          <a:p>
            <a:r>
              <a:rPr lang="en-GB" dirty="0"/>
              <a:t>Initial results showed deficit of </a:t>
            </a:r>
            <a:r>
              <a:rPr lang="en-GB" b="1" dirty="0"/>
              <a:t>£45.0</a:t>
            </a:r>
            <a:r>
              <a:rPr lang="en-GB" dirty="0"/>
              <a:t> million with current DRCs payable until 2031, an extra 4 years</a:t>
            </a:r>
          </a:p>
          <a:p>
            <a:r>
              <a:rPr lang="en-GB" dirty="0"/>
              <a:t>Covid19 had impacted investment markets at 1 May - reduced long-term interest rates (increasing the value of liabilities) and depressed asset values</a:t>
            </a:r>
          </a:p>
          <a:p>
            <a:r>
              <a:rPr lang="en-GB" dirty="0"/>
              <a:t>Mortality and other demographic assumptions – after independent review, removing some higher levels of caution, reduced the deficit by £</a:t>
            </a:r>
            <a:r>
              <a:rPr lang="en-GB" b="1" dirty="0"/>
              <a:t>6.1</a:t>
            </a:r>
            <a:r>
              <a:rPr lang="en-GB" dirty="0"/>
              <a:t> million to £</a:t>
            </a:r>
            <a:r>
              <a:rPr lang="en-GB" b="1" dirty="0"/>
              <a:t>38.9</a:t>
            </a:r>
            <a:r>
              <a:rPr lang="en-GB" dirty="0"/>
              <a:t> million based on 1 May 2020 investment conditions </a:t>
            </a:r>
          </a:p>
          <a:p>
            <a:r>
              <a:rPr lang="en-GB" dirty="0"/>
              <a:t>Allowing for improvement in investment markets to end November reduced the deficit by £</a:t>
            </a:r>
            <a:r>
              <a:rPr lang="en-GB" b="1" dirty="0"/>
              <a:t>3.1</a:t>
            </a:r>
            <a:r>
              <a:rPr lang="en-GB" dirty="0"/>
              <a:t> million </a:t>
            </a:r>
          </a:p>
          <a:p>
            <a:r>
              <a:rPr lang="en-GB" dirty="0"/>
              <a:t>The final deficit was £</a:t>
            </a:r>
            <a:r>
              <a:rPr lang="en-GB" b="1" dirty="0"/>
              <a:t>35.8</a:t>
            </a:r>
            <a:r>
              <a:rPr lang="en-GB" dirty="0"/>
              <a:t> million with current DRCs payable until 2029, an extra 2 years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4C778-4DC1-8740-9C97-351A986558BD}"/>
              </a:ext>
            </a:extLst>
          </p:cNvPr>
          <p:cNvSpPr txBox="1">
            <a:spLocks/>
          </p:cNvSpPr>
          <p:nvPr/>
        </p:nvSpPr>
        <p:spPr>
          <a:xfrm>
            <a:off x="838200" y="10731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/>
              <a:t>2020 Triennial Actuarial Valuation – Results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2290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5178E-54E5-1841-B1A9-3A60A0B1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93334-E837-3F42-A5C8-A253800F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F08F2-FC3D-BF4F-A696-4519C2E1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5C2EF7-0DE2-1F49-A0E5-ADFFCBE04A6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Font typeface="Arial" panose="020B0604020202020204" pitchFamily="34" charset="0"/>
              <a:buNone/>
            </a:pPr>
            <a:endParaRPr lang="en-GB"/>
          </a:p>
          <a:p>
            <a:pPr marL="3657600" lvl="8" indent="0">
              <a:buFont typeface="Arial" panose="020B0604020202020204" pitchFamily="34" charset="0"/>
              <a:buNone/>
            </a:pPr>
            <a:r>
              <a:rPr lang="en-GB"/>
              <a:t>	</a:t>
            </a:r>
            <a:r>
              <a:rPr lang="en-GB" sz="2600" u="sng"/>
              <a:t>1 May 2020</a:t>
            </a:r>
            <a:r>
              <a:rPr lang="en-GB" sz="2600"/>
              <a:t>		</a:t>
            </a:r>
            <a:r>
              <a:rPr lang="en-GB" sz="2600" u="sng"/>
              <a:t>1 May 2017</a:t>
            </a:r>
          </a:p>
          <a:p>
            <a:r>
              <a:rPr lang="en-GB"/>
              <a:t>Liabilities (technical provisions)	£185.0 m		£174.8 m</a:t>
            </a:r>
          </a:p>
          <a:p>
            <a:r>
              <a:rPr lang="en-GB"/>
              <a:t>Assets				£146.1 m		£141.2 m	</a:t>
            </a:r>
          </a:p>
          <a:p>
            <a:r>
              <a:rPr lang="en-GB"/>
              <a:t>Deficit – 1 May 2020			£  38.9 m		£  33.6 m</a:t>
            </a:r>
          </a:p>
          <a:p>
            <a:r>
              <a:rPr lang="en-GB"/>
              <a:t>Deficit – 30 November 2020		£  </a:t>
            </a:r>
            <a:r>
              <a:rPr lang="en-GB" b="1"/>
              <a:t>35.8</a:t>
            </a:r>
            <a:r>
              <a:rPr lang="en-GB"/>
              <a:t> m		</a:t>
            </a:r>
          </a:p>
          <a:p>
            <a:r>
              <a:rPr lang="en-GB"/>
              <a:t>Deficit Reduction Contributions**	</a:t>
            </a:r>
            <a:r>
              <a:rPr lang="en-GB" b="1"/>
              <a:t>no change</a:t>
            </a:r>
            <a:r>
              <a:rPr lang="en-GB"/>
              <a:t> 		no change</a:t>
            </a:r>
          </a:p>
          <a:p>
            <a:r>
              <a:rPr lang="en-GB"/>
              <a:t>DRCs payable for:			</a:t>
            </a:r>
            <a:r>
              <a:rPr lang="en-GB" b="1"/>
              <a:t>9</a:t>
            </a:r>
            <a:r>
              <a:rPr lang="en-GB"/>
              <a:t> years from 2020	10 years from 2017</a:t>
            </a:r>
          </a:p>
          <a:p>
            <a:r>
              <a:rPr lang="en-GB"/>
              <a:t>increase in expected period		</a:t>
            </a:r>
            <a:r>
              <a:rPr lang="en-GB" b="1"/>
              <a:t>2</a:t>
            </a:r>
            <a:r>
              <a:rPr lang="en-GB"/>
              <a:t> years			0 years</a:t>
            </a:r>
          </a:p>
          <a:p>
            <a:endParaRPr lang="en-GB"/>
          </a:p>
          <a:p>
            <a:r>
              <a:rPr lang="en-GB"/>
              <a:t>Section 75 Deficit 			£90.2 m		£103.5 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(** - DRCs increase by 3% each year)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F506DA-6D3D-6048-8D61-271FC7AB13D6}"/>
              </a:ext>
            </a:extLst>
          </p:cNvPr>
          <p:cNvSpPr txBox="1">
            <a:spLocks/>
          </p:cNvSpPr>
          <p:nvPr/>
        </p:nvSpPr>
        <p:spPr>
          <a:xfrm>
            <a:off x="715537" y="10731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/>
              <a:t>2020 Triennial Actuarial Valuation - Results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8699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5AC99-7AC0-3E46-BE68-7F6F28C3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4C956-A8C8-6042-BAB6-79ABC59B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YMCA Pension 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0731B-21D3-4343-A054-EAE78224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7D8A2-2FBD-4345-91A6-A0F50BA7A5D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A62750-0924-EB4D-8890-EE25A1C5DA9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The Deficit Reduction Contributions represent the total sum to be paid to the Plan by all the employers to eliminate the deficit within a defined period</a:t>
            </a:r>
          </a:p>
          <a:p>
            <a:r>
              <a:rPr lang="en-GB"/>
              <a:t>As the deficit has increased, there is a need to increase the total amount paid</a:t>
            </a:r>
          </a:p>
          <a:p>
            <a:r>
              <a:rPr lang="en-GB"/>
              <a:t>At this difficult time for all employers, rather than increase the annual amount payable, the period has been extended by 2 years to </a:t>
            </a:r>
            <a:r>
              <a:rPr lang="en-GB" b="1"/>
              <a:t>9</a:t>
            </a:r>
            <a:r>
              <a:rPr lang="en-GB"/>
              <a:t> years from 2020 – this has been put to The Pensions Regulator for approval</a:t>
            </a:r>
          </a:p>
          <a:p>
            <a:r>
              <a:rPr lang="en-GB"/>
              <a:t>Investment markets are unpredictable - the challenging conditions of 2020 with Covid19 plus the uncertainty caused by Brexit have impacted economic and investment conditions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D64098-CD94-4E40-B803-069B4E1A7C9D}"/>
              </a:ext>
            </a:extLst>
          </p:cNvPr>
          <p:cNvSpPr txBox="1">
            <a:spLocks/>
          </p:cNvSpPr>
          <p:nvPr/>
        </p:nvSpPr>
        <p:spPr>
          <a:xfrm>
            <a:off x="748990" y="8892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/>
              <a:t>Deficit Reduction Contributions (DRCs)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80631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12F4D8D69DB4F9D23B9723036FCAE" ma:contentTypeVersion="12" ma:contentTypeDescription="Create a new document." ma:contentTypeScope="" ma:versionID="e4b95f4ca1cc768e3069b572e0fa66cc">
  <xsd:schema xmlns:xsd="http://www.w3.org/2001/XMLSchema" xmlns:xs="http://www.w3.org/2001/XMLSchema" xmlns:p="http://schemas.microsoft.com/office/2006/metadata/properties" xmlns:ns2="97bfe3d3-4980-47a5-8433-ed1b3ed29468" xmlns:ns3="5c5f2776-924f-4d65-881e-ca10874e23ab" targetNamespace="http://schemas.microsoft.com/office/2006/metadata/properties" ma:root="true" ma:fieldsID="8508dc76c2a1f5823e86a293db9dd8ca" ns2:_="" ns3:_="">
    <xsd:import namespace="97bfe3d3-4980-47a5-8433-ed1b3ed29468"/>
    <xsd:import namespace="5c5f2776-924f-4d65-881e-ca10874e23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fe3d3-4980-47a5-8433-ed1b3ed294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f2776-924f-4d65-881e-ca10874e23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9E42E8-33A4-476C-93FD-0219D8D4A17F}"/>
</file>

<file path=customXml/itemProps2.xml><?xml version="1.0" encoding="utf-8"?>
<ds:datastoreItem xmlns:ds="http://schemas.openxmlformats.org/officeDocument/2006/customXml" ds:itemID="{E3FC0C82-CA56-49BC-A31F-4872E90C0AAF}"/>
</file>

<file path=customXml/itemProps3.xml><?xml version="1.0" encoding="utf-8"?>
<ds:datastoreItem xmlns:ds="http://schemas.openxmlformats.org/officeDocument/2006/customXml" ds:itemID="{E2CD2594-F0D5-4B72-99C9-9E0610143982}"/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1194</Words>
  <Application>Microsoft Office PowerPoint</Application>
  <PresentationFormat>Widescreen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YMCA</dc:title>
  <dc:creator>ALAN BOTTERILL</dc:creator>
  <cp:lastModifiedBy>Nick Brasier</cp:lastModifiedBy>
  <cp:revision>116</cp:revision>
  <cp:lastPrinted>2021-01-19T17:08:44Z</cp:lastPrinted>
  <dcterms:created xsi:type="dcterms:W3CDTF">2021-01-12T11:36:32Z</dcterms:created>
  <dcterms:modified xsi:type="dcterms:W3CDTF">2021-02-09T15:45:26Z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0x01010059A12F4D8D69DB4F9D23B9723036FCAE</vt:lpwstr>
  </property>
</Properties>
</file>